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409D6F-8D7C-4A24-B275-5B4398475DB1}" v="1" dt="2026-04-07T16:39:48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delSld modSld">
      <pc:chgData name="Dylan Breger" userId="9b3da09f-10fe-42ec-9aa5-9fa2a3e9cc20" providerId="ADAL" clId="{F98534C6-B0C5-430B-9C0B-35D9871B4C23}" dt="2026-04-07T16:39:50.397" v="2" actId="47"/>
      <pc:docMkLst>
        <pc:docMk/>
      </pc:docMkLst>
      <pc:sldChg chg="new del">
        <pc:chgData name="Dylan Breger" userId="9b3da09f-10fe-42ec-9aa5-9fa2a3e9cc20" providerId="ADAL" clId="{F98534C6-B0C5-430B-9C0B-35D9871B4C23}" dt="2026-04-07T16:39:50.397" v="2" actId="47"/>
        <pc:sldMkLst>
          <pc:docMk/>
          <pc:sldMk cId="1107893317" sldId="256"/>
        </pc:sldMkLst>
      </pc:sldChg>
      <pc:sldChg chg="add">
        <pc:chgData name="Dylan Breger" userId="9b3da09f-10fe-42ec-9aa5-9fa2a3e9cc20" providerId="ADAL" clId="{F98534C6-B0C5-430B-9C0B-35D9871B4C23}" dt="2026-04-07T16:39:48.919" v="1"/>
        <pc:sldMkLst>
          <pc:docMk/>
          <pc:sldMk cId="3688096666" sldId="214737642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86821114354569"/>
          <c:y val="3.4583368197263334E-2"/>
          <c:w val="0.5896984298272181"/>
          <c:h val="0.9308332636054733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37-4B54-9331-1D70B746B2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Broadcast Linear TV</c:v>
                </c:pt>
                <c:pt idx="1">
                  <c:v>Digital Display (desktop or mobile)</c:v>
                </c:pt>
                <c:pt idx="2">
                  <c:v>Cable / Satellite / Fiber Optic Linear TV</c:v>
                </c:pt>
                <c:pt idx="3">
                  <c:v>Paid Search</c:v>
                </c:pt>
                <c:pt idx="4">
                  <c:v>Social Media</c:v>
                </c:pt>
                <c:pt idx="5">
                  <c:v>OLV / Online Video (desktop or mobile)</c:v>
                </c:pt>
                <c:pt idx="6">
                  <c:v>Digital / Streaming Audio (including podcasts)</c:v>
                </c:pt>
                <c:pt idx="7">
                  <c:v>Terrestrial Audio (AM/FM or satellite radio)</c:v>
                </c:pt>
                <c:pt idx="8">
                  <c:v>Print</c:v>
                </c:pt>
                <c:pt idx="9">
                  <c:v>OOH</c:v>
                </c:pt>
                <c:pt idx="10">
                  <c:v>Increase in Overall Ad Budget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0.28000000000000003</c:v>
                </c:pt>
                <c:pt idx="1">
                  <c:v>0.26</c:v>
                </c:pt>
                <c:pt idx="2">
                  <c:v>0.24</c:v>
                </c:pt>
                <c:pt idx="3">
                  <c:v>0.22</c:v>
                </c:pt>
                <c:pt idx="4">
                  <c:v>0.21</c:v>
                </c:pt>
                <c:pt idx="5">
                  <c:v>0.16</c:v>
                </c:pt>
                <c:pt idx="6">
                  <c:v>0.16</c:v>
                </c:pt>
                <c:pt idx="7">
                  <c:v>0.13</c:v>
                </c:pt>
                <c:pt idx="8">
                  <c:v>0.09</c:v>
                </c:pt>
                <c:pt idx="9">
                  <c:v>0.04</c:v>
                </c:pt>
                <c:pt idx="10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F0-4E5E-8281-0AC54ED1D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1683943616"/>
        <c:axId val="1683942176"/>
      </c:barChart>
      <c:catAx>
        <c:axId val="16839436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83942176"/>
        <c:crosses val="autoZero"/>
        <c:auto val="1"/>
        <c:lblAlgn val="ctr"/>
        <c:lblOffset val="100"/>
        <c:noMultiLvlLbl val="0"/>
      </c:catAx>
      <c:valAx>
        <c:axId val="16839421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8394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887FE-79C1-A3B3-8C2A-3C5BE5158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BF71F-999F-BE39-5E18-4A3ADFDE8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98EE7-0CF5-193A-7E33-CCF3F0F47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F2A90-C299-2D7F-AE5D-D7B4DAD0E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1AF61-9CF7-B675-2E5F-199CC5B3A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3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4E64E-85F9-4783-A7FD-C036F2F3A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41D2F6-BE1F-19F6-543A-2CC34CE9C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2E2F1-B0E7-BE7A-0A00-F8794049C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5B9B1-05EB-B07F-1F8D-2AF7509A7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8E291-417D-37BD-E1FD-13F84EAB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1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9F3152-F227-86C3-A185-CF0C1E5B9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6B0A3-90EE-3629-7183-9089FBBD4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834D7-0180-762D-3321-56BA3472E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96C3B-112D-7288-B5C9-BC1E8BD5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E54DC-0086-612A-7D0C-1E8D0A86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4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F3628-13EC-CBF7-D9AC-390B125D3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52286-0292-448F-DBD8-7ED9EC99C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9D093-9B4C-A924-C267-1138221A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FFDB9-F9D0-2591-9F47-9BF31671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0060A-7AFA-9892-91C2-7212B741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3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2C269-62B2-8FD3-1147-46AD6592C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FAE13-61F4-B151-66DA-D3D38250E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3CE9D-E4A7-BC07-CC07-FC33E9FA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8A827-AB37-FF95-885E-28FF898AA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95FDF-4B5F-D678-9277-16D6C43FD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0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FACBF-DC06-CB96-81BE-C304AA6D1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0B1F2-80F0-14B2-93F7-6DEB1B216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66C6C-397F-82AB-CB26-4A1A69134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FB14B-5CCC-31C0-8AB6-A567BA49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05332-D45B-8E61-2D44-F4C76ACF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37E9B-9163-0812-EE5A-B67661FC9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0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2DF25-42A9-5E6B-8401-FD222E8B4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F849A-247F-6DF6-9E22-D00434B85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1C9CE-EE02-BF51-3289-F91B4B49D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7DC76D-F5CA-31DD-0AD8-3A4AD083D4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CAF5FA-6C25-5E6F-972A-26BB18194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1766B9-DA5C-3E85-ABBA-82CDBF584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687164-58AE-98FA-0A05-C95C9E72C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48C8E6-9C66-1A73-2BB7-D18543BD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2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E951D-47CA-3315-161B-7671F2BB5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4C336E-B597-1C9B-691F-0F80D6E1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71E130-79EF-FDDC-960D-7BE5D3CC5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AF057C-02E8-9B32-131A-DEB52A11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6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6A3BC-373D-177B-1A3D-E5D38B4D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196FD9-CC7C-0F70-4382-4674F2A7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6ED5B-FCA9-7C80-C98E-48AF7366B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83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3401D-2BD7-21A4-2CC6-20E0DC2A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1D1B8-B10C-93D6-3E96-E5ED64FFB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031E0-1F72-15DF-A9EB-36E30BAB4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520B9-8225-33E4-E3C4-60DE54D45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95508-324D-6313-8368-7ACE45521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0C17D-0F86-EBA5-464B-7EF56C27E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1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D8C5E-7E5D-22E2-E9B1-5CED4D5B5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2F56A7-3A9E-D5BC-4B21-E318682847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11CDB-DE44-C166-9459-4A7A3E248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247D1-B7EF-9084-F58C-859136151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09232-06AC-BFDC-10B5-B519F5695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036A3-23F6-15C2-6AA2-89BADCFD5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7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9421B8-2ABD-60B0-E6BE-BE0BF5D28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9F70F-AD73-6006-0596-04C64BC3B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D66A1-A2FA-C2B3-9E81-6E927B8869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30E68E-8A5F-4111-A31C-9F8DBDD8C52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903BB-A1E8-80AC-04D2-CA5FB64F3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38C94-2CFF-2200-80A4-9F8BD9563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13DD19-BE15-418D-8972-970B7A10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9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premion.com/2026-ctv-ott-advertiser-surve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177CFC-96B5-44A9-7425-4021B9F6A04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EA3C70E-0702-44C4-4044-7AAB7AEC8F6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164249" y="421541"/>
            <a:ext cx="99817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Advertisers are reallocating budgets from a mix of channels like digital, social and linear TV to fund their CTV investment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0"/>
            <a:ext cx="2415212" cy="25570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CTV: Sources of Ad Investment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9E450C-E2EA-8C28-84A1-EF04C9E4CEC3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CTV insights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980016-4F89-AFA3-EECE-6E3921991DC3}"/>
              </a:ext>
            </a:extLst>
          </p:cNvPr>
          <p:cNvSpPr txBox="1"/>
          <p:nvPr/>
        </p:nvSpPr>
        <p:spPr>
          <a:xfrm>
            <a:off x="0" y="1685013"/>
            <a:ext cx="12202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Budgets Shifting to Fund Increase in CTV/OTT Spending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AA6F8D7-CCC2-EBCE-009C-D1B0AA4990B3}"/>
              </a:ext>
            </a:extLst>
          </p:cNvPr>
          <p:cNvGraphicFramePr/>
          <p:nvPr/>
        </p:nvGraphicFramePr>
        <p:xfrm>
          <a:off x="794895" y="2060705"/>
          <a:ext cx="10602209" cy="403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764F9BB1-DB3C-CDCF-FF65-1265AD30247F}"/>
              </a:ext>
            </a:extLst>
          </p:cNvPr>
          <p:cNvSpPr/>
          <p:nvPr/>
        </p:nvSpPr>
        <p:spPr>
          <a:xfrm>
            <a:off x="9667453" y="3422097"/>
            <a:ext cx="2127099" cy="1639028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advertisers expect to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increase their CTV spending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with an average rise of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ABC57D-65C2-5A82-A667-3BD534672EDE}"/>
              </a:ext>
            </a:extLst>
          </p:cNvPr>
          <p:cNvSpPr txBox="1"/>
          <p:nvPr/>
        </p:nvSpPr>
        <p:spPr>
          <a:xfrm>
            <a:off x="479898" y="6052354"/>
            <a:ext cx="116133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Premion &amp; Advertiser Perceptions,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CTV / OTT Advertiser Survey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Box 17">
            <a:hlinkClick r:id="rId7"/>
            <a:extLst>
              <a:ext uri="{FF2B5EF4-FFF2-40B4-BE49-F238E27FC236}">
                <a16:creationId xmlns:a16="http://schemas.microsoft.com/office/drawing/2014/main" id="{1700B358-DE9D-E51A-0EA2-6407507BF5A6}"/>
              </a:ext>
            </a:extLst>
          </p:cNvPr>
          <p:cNvSpPr txBox="1">
            <a:spLocks/>
          </p:cNvSpPr>
          <p:nvPr/>
        </p:nvSpPr>
        <p:spPr>
          <a:xfrm>
            <a:off x="-3" y="6251248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see more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Premion</a:t>
            </a:r>
          </a:p>
        </p:txBody>
      </p:sp>
    </p:spTree>
    <p:extLst>
      <p:ext uri="{BB962C8B-B14F-4D97-AF65-F5344CB8AC3E}">
        <p14:creationId xmlns:p14="http://schemas.microsoft.com/office/powerpoint/2010/main" val="3688096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2026-04-07T16:39:45Z</dcterms:created>
  <dcterms:modified xsi:type="dcterms:W3CDTF">2026-04-07T16:40:06Z</dcterms:modified>
</cp:coreProperties>
</file>