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2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4-07T16:39:15.759" v="0"/>
      <pc:docMkLst>
        <pc:docMk/>
      </pc:docMkLst>
      <pc:sldChg chg="add">
        <pc:chgData name="Dylan Breger" userId="9b3da09f-10fe-42ec-9aa5-9fa2a3e9cc20" providerId="ADAL" clId="{F98534C6-B0C5-430B-9C0B-35D9871B4C23}" dt="2026-04-07T16:39:15.759" v="0"/>
        <pc:sldMkLst>
          <pc:docMk/>
          <pc:sldMk cId="2391877563" sldId="214737642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00841302442822"/>
          <c:y val="3.4583368197263334E-2"/>
          <c:w val="0.5199158697557178"/>
          <c:h val="0.9308332636054733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Reaches a highly engaged opt-in audience</c:v>
                </c:pt>
                <c:pt idx="1">
                  <c:v>Combines TV's branding power with digital's data-driven capabilities</c:v>
                </c:pt>
                <c:pt idx="2">
                  <c:v>Enables audience targeting in a privacy-safe, regulation-compliant way</c:v>
                </c:pt>
                <c:pt idx="3">
                  <c:v>CTV tends to outperform linear TV</c:v>
                </c:pt>
                <c:pt idx="4">
                  <c:v>Precision Audience Targeting</c:v>
                </c:pt>
                <c:pt idx="5">
                  <c:v>Achieves brands awareness and performance marketing goals</c:v>
                </c:pt>
                <c:pt idx="6">
                  <c:v>Captures declining TV audiences</c:v>
                </c:pt>
                <c:pt idx="7">
                  <c:v>Advanced attribution</c:v>
                </c:pt>
                <c:pt idx="8">
                  <c:v>Detailed reporting, measurement and insights</c:v>
                </c:pt>
                <c:pt idx="9">
                  <c:v>Makes premium TV inventory affordable and scalable</c:v>
                </c:pt>
                <c:pt idx="10">
                  <c:v>Improves ad relevance</c:v>
                </c:pt>
                <c:pt idx="11">
                  <c:v>Shorter ad pod cuts through the clutter and provide better exposure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0.44</c:v>
                </c:pt>
                <c:pt idx="1">
                  <c:v>0.4</c:v>
                </c:pt>
                <c:pt idx="2">
                  <c:v>0.39</c:v>
                </c:pt>
                <c:pt idx="3">
                  <c:v>0.39</c:v>
                </c:pt>
                <c:pt idx="4">
                  <c:v>0.37</c:v>
                </c:pt>
                <c:pt idx="5">
                  <c:v>0.37</c:v>
                </c:pt>
                <c:pt idx="6">
                  <c:v>0.35</c:v>
                </c:pt>
                <c:pt idx="7">
                  <c:v>0.33</c:v>
                </c:pt>
                <c:pt idx="8">
                  <c:v>0.32</c:v>
                </c:pt>
                <c:pt idx="9">
                  <c:v>0.31</c:v>
                </c:pt>
                <c:pt idx="10">
                  <c:v>0.28000000000000003</c:v>
                </c:pt>
                <c:pt idx="11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FB-4703-8115-86E4CEC375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axId val="1683943616"/>
        <c:axId val="1683942176"/>
      </c:barChart>
      <c:catAx>
        <c:axId val="16839436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83942176"/>
        <c:crosses val="autoZero"/>
        <c:auto val="1"/>
        <c:lblAlgn val="ctr"/>
        <c:lblOffset val="100"/>
        <c:noMultiLvlLbl val="0"/>
      </c:catAx>
      <c:valAx>
        <c:axId val="16839421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68394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3A485-8EC8-24DE-5884-7F4B6DFBF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6F11B0-DFA0-4F92-2288-EA81139186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F4F5E-45BE-01D5-5859-A5E0559BA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44C62-722E-4F52-561E-717D3A57D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2F8ED-8EA8-5FC3-72A1-69066060F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58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E965A-ABEB-A9E4-7315-55189DF69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D06AB3-B139-C1E9-175D-F0F3D2FBEB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0DE0C-FA93-2022-9BD7-F037AE5A8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BFA66-1A93-7D2C-9C62-CE95DA52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80A91-5B29-E9D7-DDEE-42133785B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59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D22782-F5C2-D6C2-E3E0-370ED4DC29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9AA71B-118C-104F-CC1E-643B0FC24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79BE8-080D-9FB4-2778-7666DE302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1B633-E705-22BF-4B41-2E07E281E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F6E4D-AFF8-A94C-5F52-6169F427E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16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E451C-AEAA-D73B-0C96-0918234E0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B8A83-17F9-9C77-8C6E-CA35F7E6E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9B067-FC92-23BF-9619-551BDEC57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9EA80-89D4-0FC0-BFC5-E9E84FCD9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31FAA-B006-8EC1-ABCC-568FE0755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4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D7CF0-8949-04A1-4745-A3B217553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6F405-CA25-B085-A0AD-FABF4401A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7B3F8-76C4-C3F3-24B6-14B42A67C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DDFB0-8C52-272E-D3C4-3A7FA3C4C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DEF9F-81D4-F1F5-7860-E9A8A81F7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64BB1-4A72-97A7-A2D8-649A6A7B1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EA6FE-663E-8F18-F538-DAE454F8EB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48B38E-D815-18C6-8912-72B057A71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6CFB5-4F29-D00E-B6E7-858E34C61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EF5C51-9C29-E997-9F4A-9B25764D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60C81-D440-39D5-EA4A-4978202CA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3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4E075-31F4-7382-A532-D137B1E25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DB4CD6-15BC-9305-24AE-DE0280E9A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951F2-936D-364B-3D2B-C44D006E7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ED0236-37E8-8C45-F117-6C4BB1D9E1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31D5A-9199-FFC5-3238-E9737ED520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7D4895-31AB-839F-718F-CD1671C46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29CAF-0A22-65AB-E0CB-60479193D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FAC7BF-8CEC-7C81-5DE5-3747202D6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57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AF36D-60A3-6443-AC78-F34872D24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57E79C-72EA-E75E-FAE4-42A6EF0C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1E6386-1431-ED85-ADF8-80FA6B30E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A223FF-B9E4-DC9A-AB8C-A8B167C3B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30C2DE-3535-B8F3-0A4E-A8F985C53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B0D0D8-A8D0-0282-FA8D-72CDD2FF7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9D7E3E-5D30-FB4D-7F38-9E8E9FE54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3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2AAFC-FBD3-E53E-888A-18C5127F6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F1096-DCAC-ED09-8F1E-76943DBEC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51765A-E94E-9480-81F5-001524836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45E66B-CAD5-802A-CA8C-3749B5B11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F90B39-F519-FDB7-FC29-4ABF88EBB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25C70-EC4B-A1C4-BFE8-A0393D6A0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984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089E8-EE92-F55C-7BA4-72A455080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4429B1-010A-16AE-1B96-B87CB3FB0C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1B5F5D-8787-3820-867E-94BDC18AD0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D4378A-CCB2-F305-B3FD-0289DB367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9513A-6D01-5AE5-B698-DBC6CD90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CE01F5-4685-9C01-F1D5-E0243B918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1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34915F-D2E5-4230-5360-65B5AD551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B54E8-74B2-AD72-50B4-1D05BE716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4D316-0D5F-DEAF-39AF-067746A719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E137C1-FFD9-46A6-81F5-B25873EB06A6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FCD12-8B57-821A-39BD-FE4F448B93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B3445-72F7-5B4F-9F4B-1354C8C284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4C747D-5874-4206-9D08-EFC6D2ADA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9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remion.com/2026-ctv-ott-advertiser-survey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7EF739-DD05-8AF8-83A0-F76256FE2AD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ABD28DA-E2C3-02F3-420F-A05C05ADEF7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114301" y="474530"/>
            <a:ext cx="1015365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Brands are increasing their CTV ad spend to reach highly engaged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opt-in audiences and leverage data-driven capabilities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2" y="0"/>
            <a:ext cx="3508746" cy="255680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CTV: Reasons for Increasing Ad Spend in 2026</a:t>
            </a: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D573748-B5B0-DE21-C635-1A8D8BF36455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CTV insights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4038C2-F81F-5312-DD2B-7238040405DC}"/>
              </a:ext>
            </a:extLst>
          </p:cNvPr>
          <p:cNvSpPr txBox="1"/>
          <p:nvPr/>
        </p:nvSpPr>
        <p:spPr>
          <a:xfrm>
            <a:off x="479898" y="6052354"/>
            <a:ext cx="116133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Premion &amp; Advertiser Perceptions,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CTV / OTT Advertiser Survey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TextBox 16">
            <a:hlinkClick r:id="rId6"/>
            <a:extLst>
              <a:ext uri="{FF2B5EF4-FFF2-40B4-BE49-F238E27FC236}">
                <a16:creationId xmlns:a16="http://schemas.microsoft.com/office/drawing/2014/main" id="{A45550B7-D66A-32E9-1465-9D8D1C624F80}"/>
              </a:ext>
            </a:extLst>
          </p:cNvPr>
          <p:cNvSpPr txBox="1">
            <a:spLocks/>
          </p:cNvSpPr>
          <p:nvPr/>
        </p:nvSpPr>
        <p:spPr>
          <a:xfrm>
            <a:off x="-3" y="6251248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to see more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Premion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356676-55BB-3BEF-8806-4D29F861B3F6}"/>
              </a:ext>
            </a:extLst>
          </p:cNvPr>
          <p:cNvSpPr txBox="1"/>
          <p:nvPr/>
        </p:nvSpPr>
        <p:spPr>
          <a:xfrm>
            <a:off x="-10269" y="1744499"/>
            <a:ext cx="122022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Top Reasons for Increasing Spend on CTV / </a:t>
            </a:r>
            <a:r>
              <a:rPr lang="en-US" sz="1600" b="1" u="sng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Streaming TV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in 2026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CF371BE6-CAFF-FE9E-B41A-D2CD3E5B0E45}"/>
              </a:ext>
            </a:extLst>
          </p:cNvPr>
          <p:cNvGraphicFramePr/>
          <p:nvPr/>
        </p:nvGraphicFramePr>
        <p:xfrm>
          <a:off x="262647" y="2144126"/>
          <a:ext cx="11449455" cy="3936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391877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2026-04-07T16:39:09Z</dcterms:created>
  <dcterms:modified xsi:type="dcterms:W3CDTF">2026-04-07T16:39:31Z</dcterms:modified>
</cp:coreProperties>
</file>