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3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4-07T16:46:49.110" v="0"/>
      <pc:docMkLst>
        <pc:docMk/>
      </pc:docMkLst>
      <pc:sldChg chg="add">
        <pc:chgData name="Dylan Breger" userId="9b3da09f-10fe-42ec-9aa5-9fa2a3e9cc20" providerId="ADAL" clId="{F98534C6-B0C5-430B-9C0B-35D9871B4C23}" dt="2026-04-07T16:46:49.110" v="0"/>
        <pc:sldMkLst>
          <pc:docMk/>
          <pc:sldMk cId="1213538218" sldId="214747443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797051940098457"/>
          <c:y val="8.4089841980582572E-2"/>
          <c:w val="0.63202948059901543"/>
          <c:h val="0.9159100670923051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Fully part of our strategy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 optimize our media activity</c:v>
                </c:pt>
                <c:pt idx="1">
                  <c:v>To optimize our creative assets</c:v>
                </c:pt>
                <c:pt idx="2">
                  <c:v>Across channels where it is technically possible</c:v>
                </c:pt>
                <c:pt idx="3">
                  <c:v>To plan our media activity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0.47</c:v>
                </c:pt>
                <c:pt idx="1">
                  <c:v>0.46</c:v>
                </c:pt>
                <c:pt idx="2">
                  <c:v>0.46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D7-4F07-9CD8-711706D230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Running early pilots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 optimize our media activity</c:v>
                </c:pt>
                <c:pt idx="1">
                  <c:v>To optimize our creative assets</c:v>
                </c:pt>
                <c:pt idx="2">
                  <c:v>Across channels where it is technically possible</c:v>
                </c:pt>
                <c:pt idx="3">
                  <c:v>To plan our media activity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0.39</c:v>
                </c:pt>
                <c:pt idx="1">
                  <c:v>0.4</c:v>
                </c:pt>
                <c:pt idx="2">
                  <c:v>0.39</c:v>
                </c:pt>
                <c:pt idx="3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D7-4F07-9CD8-711706D230D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Not using but intend to in the next 12 months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 optimize our media activity</c:v>
                </c:pt>
                <c:pt idx="1">
                  <c:v>To optimize our creative assets</c:v>
                </c:pt>
                <c:pt idx="2">
                  <c:v>Across channels where it is technically possible</c:v>
                </c:pt>
                <c:pt idx="3">
                  <c:v>To plan our media activity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0.12</c:v>
                </c:pt>
                <c:pt idx="1">
                  <c:v>0.12</c:v>
                </c:pt>
                <c:pt idx="2">
                  <c:v>0.12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4-4DA1-A9D2-EEBC38AA762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using and not planning to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69402307291605E-2"/>
                  <c:y val="5.153216728062949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24-4DA1-A9D2-EEBC38AA7620}"/>
                </c:ext>
              </c:extLst>
            </c:dLbl>
            <c:dLbl>
              <c:idx val="1"/>
              <c:layout>
                <c:manualLayout>
                  <c:x val="3.0637555637152182E-2"/>
                  <c:y val="-3.2717773006471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24-4DA1-A9D2-EEBC38AA7620}"/>
                </c:ext>
              </c:extLst>
            </c:dLbl>
            <c:dLbl>
              <c:idx val="2"/>
              <c:layout>
                <c:manualLayout>
                  <c:x val="3.2750490508679765E-2"/>
                  <c:y val="5.153216728062949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24-4DA1-A9D2-EEBC38AA7620}"/>
                </c:ext>
              </c:extLst>
            </c:dLbl>
            <c:dLbl>
              <c:idx val="3"/>
              <c:layout>
                <c:manualLayout>
                  <c:x val="3.0637555637152182E-2"/>
                  <c:y val="-3.2720349614835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24-4DA1-A9D2-EEBC38AA7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rgbClr val="1B1464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 optimize our media activity</c:v>
                </c:pt>
                <c:pt idx="1">
                  <c:v>To optimize our creative assets</c:v>
                </c:pt>
                <c:pt idx="2">
                  <c:v>Across channels where it is technically possible</c:v>
                </c:pt>
                <c:pt idx="3">
                  <c:v>To plan our media activity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24-4DA1-A9D2-EEBC38AA7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57988559"/>
        <c:axId val="1157982319"/>
      </c:barChart>
      <c:catAx>
        <c:axId val="11579885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57982319"/>
        <c:crosses val="autoZero"/>
        <c:auto val="1"/>
        <c:lblAlgn val="ctr"/>
        <c:lblOffset val="100"/>
        <c:noMultiLvlLbl val="0"/>
      </c:catAx>
      <c:valAx>
        <c:axId val="1157982319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157988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614395208995061E-2"/>
          <c:y val="5.4716855218572402E-3"/>
          <c:w val="0.84727989582399221"/>
          <c:h val="6.2947057654961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54E55-EDED-9ACB-4A8C-2F1CE46C9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317542-7456-2428-A605-E9DC6F15C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E0A8E-7AAC-D8F2-F55F-F5A5C83F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7B609-F845-C250-B9B1-12316B78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7DA94-6C79-210E-34E7-8788A30D7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7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9F20-971A-C85F-B7CD-F30C918F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B51FA-D2C7-DE91-574C-E2FE4863D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047B1-75BC-CD3A-6C72-3319ED92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F0734-F21A-3D09-5090-F7ECD3B7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695B4-415C-09F0-C595-520C6756A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5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ABE74-3CAC-20C0-2CA1-ACD91C3EB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BD3A4-E6BB-6374-D6A8-B90B7B308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74B43-5277-989B-28A6-8B026B0B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F97C2-1901-850E-F6D7-D64C6FE6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C6888-7E5B-6035-5428-6E324596D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6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D0A0-80AA-8DF8-1623-32D68A13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F050B-A412-E727-6F6C-309D7763A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1165A-ECC3-A194-2853-38A45FBA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D047D-99B1-0998-EB75-A77D2FA7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DF6B0-55B7-CDCD-10AD-C75C23A7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6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501E4-E0DD-6C65-5A7D-BEFEA6872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F301A-95FF-89F6-D1CB-71ED42111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6A932-B2DF-BE08-B89E-7FA32B6B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8FF8C-D951-066B-B05C-79AB1B12B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D1A60-97BC-3319-CCA5-14215E6D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4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35353-3F44-C3C9-B988-856342C5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30893-45C1-336E-78BB-AD447AB62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C54AD7-88B6-C1CE-5EC2-DB381A377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95120-328C-B6AA-F8FB-62CFA1696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2AC0A-3CA5-FACA-EAE7-A8A7808E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EE464-357B-5B0B-F348-C4F6AEDA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4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069D6-5FFA-D33D-54E9-01484998C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401B6-F29D-6E93-F80A-B4DDF7D0E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AB7EA-2F97-C0B1-1A9E-FA6FE932E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4CAA31-7F29-11AF-12C4-1D18EB0D8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331105-9837-31CF-31E1-90544EADB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61C6E6-6192-A29C-C194-B952CF764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36AAB6-3C2C-8930-D8A8-E55B2D80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AB9CA4-91A7-2B49-983D-F87E416C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4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7FD2-743C-0763-BEBB-9B71AD7D4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3CB7EF-DE4B-6802-A50A-E9FA3FD3D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38923-8DCB-1742-CCD3-2C4331C7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AC7A1-4A0C-05AB-B8D1-9AD3924B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7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094EA2-285F-072A-B4E4-D310BCC80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7F6701-D289-3F1B-47DB-D9018FEB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CC4056-DAB3-5A74-429F-AB6572C9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7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C6DA1-FDD9-3DB7-7EA4-C8D3C812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F71CA-8846-4E24-2C8A-A0FAA0BB6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577A4-F562-FCE1-0616-11FDE3407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F308A-4BCC-DEF9-C3F0-F44B1D121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05833-7B8F-182A-4C31-14F6059CE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83CCD-F130-29B9-32A8-AFB84E37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8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8FB2-F77A-FD77-B8AD-1F398242E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E865D1-D3FF-B5BB-87CF-DDE7DBE1FE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AE127-A8C8-8DC6-2154-47366CE67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66605-5F06-27E3-1C35-BFF6244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F9E67-A870-C0FB-0E20-07C0054C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5DB60-9241-A8DE-EAE4-1E624137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52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2498A0-4BF3-600B-5176-90CCDB330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A3556-CCF7-44C9-47C9-593A42172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AC561-FE0E-CD84-1BF5-BC0C399EE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433700-AE89-4C93-A165-B5861F6CD507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A1951-1070-7300-1EAE-0B5136EC0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1692A-083D-3310-1C59-ABD9B59BE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E1191B-7673-4D78-85C6-317FC5F66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4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thevab.com/insight/what-works-harder-for-marketers-on-ctv-premium-video-or-youtube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0E81F-2E42-CF43-D5A4-1EC36F711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CC9298-BD01-2A41-8CA2-090B5475640D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D317C1-9F99-B52F-D489-C5F219E693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BB116B-3AE7-DEB9-D055-BFB58BE443E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1EBD3D-71AC-3559-332F-217C447715E7}"/>
              </a:ext>
            </a:extLst>
          </p:cNvPr>
          <p:cNvSpPr txBox="1"/>
          <p:nvPr/>
        </p:nvSpPr>
        <p:spPr>
          <a:xfrm>
            <a:off x="-10270" y="1708296"/>
            <a:ext cx="122125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What Extent Orgs Are Using Attention As A Metric in Key Media Activities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BEF936-ABAD-83F5-5D7D-A929B2FA6051}"/>
              </a:ext>
            </a:extLst>
          </p:cNvPr>
          <p:cNvSpPr/>
          <p:nvPr/>
        </p:nvSpPr>
        <p:spPr>
          <a:xfrm>
            <a:off x="0" y="0"/>
            <a:ext cx="2074606" cy="32159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Attention Metric Integration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0554A7-B752-3842-8A2E-5418373BAF0B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Most organizations have already implemented attention</a:t>
            </a:r>
            <a:r>
              <a:rPr lang="en-US" sz="26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into core media activities, or are actively testing pilots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BDF377-BD07-9C2B-3065-3EADBFDEF76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22A57C-18B3-BB64-D24E-E3394BE3C1D4}"/>
              </a:ext>
            </a:extLst>
          </p:cNvPr>
          <p:cNvSpPr txBox="1"/>
          <p:nvPr/>
        </p:nvSpPr>
        <p:spPr>
          <a:xfrm>
            <a:off x="10233660" y="26684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63D882B5-2E15-DE78-DD31-AA84147A8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792B8363-148E-E61C-0DD6-87676A0CFFFF}"/>
              </a:ext>
            </a:extLst>
          </p:cNvPr>
          <p:cNvGraphicFramePr/>
          <p:nvPr/>
        </p:nvGraphicFramePr>
        <p:xfrm>
          <a:off x="66352" y="2060977"/>
          <a:ext cx="12021194" cy="388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E9842F6-CD3B-864B-3249-990FEBE005F4}"/>
              </a:ext>
            </a:extLst>
          </p:cNvPr>
          <p:cNvSpPr txBox="1"/>
          <p:nvPr/>
        </p:nvSpPr>
        <p:spPr>
          <a:xfrm>
            <a:off x="483207" y="6052216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Arial" panose="020B0604020202020204" pitchFamily="34" charset="0"/>
              </a:rPr>
              <a:t>Source: </a:t>
            </a:r>
            <a:r>
              <a:rPr lang="en-US" sz="800" kern="1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Dentsu, </a:t>
            </a:r>
            <a:r>
              <a:rPr lang="en-US" sz="800" i="1" kern="1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CMO Navigator: Rethinking Marketing in the Age of AI</a:t>
            </a:r>
            <a:r>
              <a:rPr lang="en-US" sz="800" kern="1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January 2026. </a:t>
            </a:r>
            <a:endParaRPr lang="en-US" sz="1050" kern="100">
              <a:solidFill>
                <a:prstClr val="black"/>
              </a:solidFill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hlinkClick r:id="rId7"/>
            <a:extLst>
              <a:ext uri="{FF2B5EF4-FFF2-40B4-BE49-F238E27FC236}">
                <a16:creationId xmlns:a16="http://schemas.microsoft.com/office/drawing/2014/main" id="{16579D0C-C8F2-CB9E-A94D-67695C9488CA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related content from VAB,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Impression Gap: What works harder for marketers on CTV - Premium Video or YouTube?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</a:t>
            </a:r>
            <a:endParaRPr kumimoji="0" lang="en-US" sz="11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53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7904D1-76EF-4608-B04D-9929618AB238}"/>
</file>

<file path=customXml/itemProps2.xml><?xml version="1.0" encoding="utf-8"?>
<ds:datastoreItem xmlns:ds="http://schemas.openxmlformats.org/officeDocument/2006/customXml" ds:itemID="{087AC0C9-4FB3-4FE5-987C-59F713DA775E}"/>
</file>

<file path=customXml/itemProps3.xml><?xml version="1.0" encoding="utf-8"?>
<ds:datastoreItem xmlns:ds="http://schemas.openxmlformats.org/officeDocument/2006/customXml" ds:itemID="{22F99BE4-8AED-40B3-AE17-B3371E904B6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2026-04-07T16:46:47Z</dcterms:created>
  <dcterms:modified xsi:type="dcterms:W3CDTF">2026-04-07T16:46:55Z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