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ngesInfos/changesInfo1.xml" ContentType="application/vnd.ms-powerpoint.changes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14747440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21855EDF-F9CE-3B66-C6A5-06158391F461}" name="Leah Montner Dixon" initials="L" userId="S::leahm@thevab.com::d5b2ae9e-9213-4442-b7df-4db8cbe51e5d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0" d="100"/>
          <a:sy n="60" d="100"/>
        </p:scale>
        <p:origin x="76" y="2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8/10/relationships/authors" Target="authors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ylan Breger" userId="9b3da09f-10fe-42ec-9aa5-9fa2a3e9cc20" providerId="ADAL" clId="{F98534C6-B0C5-430B-9C0B-35D9871B4C23}"/>
    <pc:docChg chg="addSld modSld">
      <pc:chgData name="Dylan Breger" userId="9b3da09f-10fe-42ec-9aa5-9fa2a3e9cc20" providerId="ADAL" clId="{F98534C6-B0C5-430B-9C0B-35D9871B4C23}" dt="2026-04-07T16:52:09.873" v="0"/>
      <pc:docMkLst>
        <pc:docMk/>
      </pc:docMkLst>
      <pc:sldChg chg="add">
        <pc:chgData name="Dylan Breger" userId="9b3da09f-10fe-42ec-9aa5-9fa2a3e9cc20" providerId="ADAL" clId="{F98534C6-B0C5-430B-9C0B-35D9871B4C23}" dt="2026-04-07T16:52:09.873" v="0"/>
        <pc:sldMkLst>
          <pc:docMk/>
          <pc:sldMk cId="1406999387" sldId="2147474407"/>
        </pc:sldMkLst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413866927616104"/>
          <c:y val="0.10487081593632105"/>
          <c:w val="0.586133072383896"/>
          <c:h val="0.89512918406367892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spPr>
            <a:solidFill>
              <a:srgbClr val="00BFF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rgbClr val="1B1464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Sheet1!$A$2:$A$10</c:f>
              <c:strCache>
                <c:ptCount val="9"/>
                <c:pt idx="0">
                  <c:v>Understanding consumer / market trends</c:v>
                </c:pt>
                <c:pt idx="1">
                  <c:v>Delivering business growth</c:v>
                </c:pt>
                <c:pt idx="2">
                  <c:v>Developing the overall customer experience</c:v>
                </c:pt>
                <c:pt idx="3">
                  <c:v>Ensuring effective brand management</c:v>
                </c:pt>
                <c:pt idx="4">
                  <c:v>Developing new products/services</c:v>
                </c:pt>
                <c:pt idx="5">
                  <c:v>Delivering business transformation</c:v>
                </c:pt>
                <c:pt idx="6">
                  <c:v>Advising on distribution strategies</c:v>
                </c:pt>
                <c:pt idx="7">
                  <c:v>Leading disruptive innovation</c:v>
                </c:pt>
                <c:pt idx="8">
                  <c:v>Supporting pricing / price optimization</c:v>
                </c:pt>
              </c:strCache>
            </c:strRef>
          </c:cat>
          <c:val>
            <c:numRef>
              <c:f>Sheet1!$B$2:$B$10</c:f>
              <c:numCache>
                <c:formatCode>0%</c:formatCode>
                <c:ptCount val="9"/>
                <c:pt idx="0">
                  <c:v>0.39</c:v>
                </c:pt>
                <c:pt idx="1">
                  <c:v>0.38</c:v>
                </c:pt>
                <c:pt idx="2">
                  <c:v>0.37</c:v>
                </c:pt>
                <c:pt idx="3">
                  <c:v>0.34</c:v>
                </c:pt>
                <c:pt idx="4">
                  <c:v>0.32</c:v>
                </c:pt>
                <c:pt idx="5">
                  <c:v>0.3</c:v>
                </c:pt>
                <c:pt idx="6">
                  <c:v>0.28999999999999998</c:v>
                </c:pt>
                <c:pt idx="7">
                  <c:v>0.27</c:v>
                </c:pt>
                <c:pt idx="8">
                  <c:v>0.21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2B1-4FD6-9AE6-6424B155C5E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42"/>
        <c:axId val="1683943616"/>
        <c:axId val="1683942176"/>
      </c:barChart>
      <c:catAx>
        <c:axId val="1683943616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rgbClr val="1B1464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rgbClr val="1B1464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1683942176"/>
        <c:crosses val="autoZero"/>
        <c:auto val="1"/>
        <c:lblAlgn val="ctr"/>
        <c:lblOffset val="100"/>
        <c:noMultiLvlLbl val="0"/>
      </c:catAx>
      <c:valAx>
        <c:axId val="1683942176"/>
        <c:scaling>
          <c:orientation val="minMax"/>
        </c:scaling>
        <c:delete val="1"/>
        <c:axPos val="t"/>
        <c:numFmt formatCode="0%" sourceLinked="1"/>
        <c:majorTickMark val="none"/>
        <c:minorTickMark val="none"/>
        <c:tickLblPos val="nextTo"/>
        <c:crossAx val="168394361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45382C-5285-1686-7B76-124EC25402C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AC8508A-5830-4FA9-DAC8-4D37AB5767A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1BE12D8-8818-E18C-6DF4-B0D2337D31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72252-9F6B-43F6-BF3D-777A33E70385}" type="datetimeFigureOut">
              <a:rPr lang="en-US" smtClean="0"/>
              <a:t>4/7/2026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3CC5DA6-DDAF-BB83-EA62-C1BF84519C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C3A40F7-022E-E6EB-3113-E08B7E2C24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BDC7C8-815A-44B3-9B33-FE12C3876D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54294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5A0D44-718B-898B-259C-E3A6017C5A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6535041-02B1-27DF-86F5-13EFBB06618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1AC461E-C567-3BB5-AEA2-5F7026D170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72252-9F6B-43F6-BF3D-777A33E70385}" type="datetimeFigureOut">
              <a:rPr lang="en-US" smtClean="0"/>
              <a:t>4/7/2026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FB5D20D-0ACF-74B7-0F8A-576163C64E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CD193B-02A3-CBDB-586F-3250CF99CC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BDC7C8-815A-44B3-9B33-FE12C3876D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81182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C688A36-F050-5EFC-5361-B97E5907E9D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DC20471-638F-2549-F42B-0EDEDABD991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DA75FA4-63F3-2BAB-04D1-772A3F6CD9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72252-9F6B-43F6-BF3D-777A33E70385}" type="datetimeFigureOut">
              <a:rPr lang="en-US" smtClean="0"/>
              <a:t>4/7/2026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B17A36-FBBC-DC60-E173-E2586E578F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AA691AE-1913-B3EF-237D-95FA1A59B0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BDC7C8-815A-44B3-9B33-FE12C3876D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08823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803078-61F2-9244-39B5-3C5D822B43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996936-296C-01A8-6304-E05947D7E61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AB56748-535C-0CD3-8C5E-E5762546A8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72252-9F6B-43F6-BF3D-777A33E70385}" type="datetimeFigureOut">
              <a:rPr lang="en-US" smtClean="0"/>
              <a:t>4/7/2026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36C51F-4C41-D7B7-8364-B139640FD0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84B9EA-3A45-770A-5348-37DC349A73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BDC7C8-815A-44B3-9B33-FE12C3876D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95738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1787E7-5DAD-2E0F-1F19-B29AC6ABFC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51BB93D-C86A-8D55-AF5B-1588D4CB0D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C80F994-F79E-D8A1-E445-B75B2DAD4D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72252-9F6B-43F6-BF3D-777A33E70385}" type="datetimeFigureOut">
              <a:rPr lang="en-US" smtClean="0"/>
              <a:t>4/7/2026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53CEBB0-AF01-470C-3699-62FDB1383B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F59BAB-EAB0-FE7F-FA6C-DEEE6F529D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BDC7C8-815A-44B3-9B33-FE12C3876D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56190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BA44EF-71EB-9F5B-9F8C-08E08D4196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0EB1BF-4397-BAD9-F7CD-66CBAA529BC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1D509CD-6DE4-15F4-31DF-788FEE771DE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DCC16CA-701C-D902-D0C9-65ECDA9B40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72252-9F6B-43F6-BF3D-777A33E70385}" type="datetimeFigureOut">
              <a:rPr lang="en-US" smtClean="0"/>
              <a:t>4/7/2026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EFAEDA0-4635-E618-6176-8574C60B5A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7A8CF1B-761B-370C-5054-0CB1A14A90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BDC7C8-815A-44B3-9B33-FE12C3876D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56375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CE28BF-8D08-E8EB-87A4-D4963994F5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E3EAE4F-1E9C-388C-7FA5-9871055551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CE440E1-1469-EB00-D61F-1DB679BE4D6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45C5539-66CE-6181-E2D5-5E65C7B69AC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D3F2B57-1326-C138-291C-C568EB178CA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87490AF-5849-3E5C-C0CC-4135E83C46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72252-9F6B-43F6-BF3D-777A33E70385}" type="datetimeFigureOut">
              <a:rPr lang="en-US" smtClean="0"/>
              <a:t>4/7/2026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9250937-0444-00F6-C727-39B8D9F82E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7DCB853-B25F-1169-1F87-92B99C681E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BDC7C8-815A-44B3-9B33-FE12C3876D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74980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6802EC-BC4F-1C8E-B356-09E6D734C6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775377C-E3CC-E284-7D46-09F936BFEC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72252-9F6B-43F6-BF3D-777A33E70385}" type="datetimeFigureOut">
              <a:rPr lang="en-US" smtClean="0"/>
              <a:t>4/7/2026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DB70427-748A-70BE-6C14-88022D9FE7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F58FAB7-658B-F17B-F867-D6CB739091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BDC7C8-815A-44B3-9B33-FE12C3876D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90553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30BE7E3-7D14-B044-239E-860F7371DB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72252-9F6B-43F6-BF3D-777A33E70385}" type="datetimeFigureOut">
              <a:rPr lang="en-US" smtClean="0"/>
              <a:t>4/7/2026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7EC9794-C6B8-3A23-3C91-C875E343F6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6EB2210-CB30-BD03-27D2-206F5AB436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BDC7C8-815A-44B3-9B33-FE12C3876D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41998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3A1750-1935-F4E7-47E6-4B5D2DFF6A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E3B1AF-7758-05BE-A97F-1D5D74879B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7DB634D-FB95-CA02-017F-0299961ED00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DFE958C-3F58-609B-0FA4-FE257D0DA1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72252-9F6B-43F6-BF3D-777A33E70385}" type="datetimeFigureOut">
              <a:rPr lang="en-US" smtClean="0"/>
              <a:t>4/7/2026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188A83F-111B-293D-42D2-D59641B728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14B28B1-5015-6C7E-65A3-8DC83DF08E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BDC7C8-815A-44B3-9B33-FE12C3876D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0263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078F91-9776-5B6F-3557-1B580BFA11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A876524-DAC9-33D1-5E28-89FAFA1D890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6AF8DBC-A5D2-F9A3-091A-7F8F5B64C5E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67FF486-9230-92F5-D785-A7BB0BF2DA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72252-9F6B-43F6-BF3D-777A33E70385}" type="datetimeFigureOut">
              <a:rPr lang="en-US" smtClean="0"/>
              <a:t>4/7/2026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5045AF4-18A2-3BB9-9D90-CA7A6EF4D9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EC89602-3364-27AE-D7BD-666BEFD0D9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BDC7C8-815A-44B3-9B33-FE12C3876D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6968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ACCD36F-6305-8378-91AC-1B869A31BC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988C293-62F2-0302-B7A4-B3153755D25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39EA6C4-6220-FEFE-BF8A-CC90A6E817A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CD72252-9F6B-43F6-BF3D-777A33E70385}" type="datetimeFigureOut">
              <a:rPr lang="en-US" smtClean="0"/>
              <a:t>4/7/2026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D42CB35-C976-9792-D05A-81AADE5DFDC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2EBCF28-C51F-A267-FE19-9418715BF00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3BDC7C8-815A-44B3-9B33-FE12C3876D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64769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thevab.com/signin?utm_source=grab-and-go&amp;utm_medium=vab-insights&amp;utm_campaign=" TargetMode="External"/><Relationship Id="rId7" Type="http://schemas.openxmlformats.org/officeDocument/2006/relationships/hyperlink" Target="https://thevab.com/insight/marketing-kpi-study-2025?utm_source=grab-and-go&amp;utm_medium=vab-insights&amp;utm_campaign=" TargetMode="Externa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thevab.com/insights" TargetMode="Externa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77C83AB5-33CD-39F8-9F7B-E685E2B2329C}"/>
              </a:ext>
            </a:extLst>
          </p:cNvPr>
          <p:cNvSpPr/>
          <p:nvPr/>
        </p:nvSpPr>
        <p:spPr>
          <a:xfrm>
            <a:off x="0" y="1685013"/>
            <a:ext cx="12192000" cy="5172987"/>
          </a:xfrm>
          <a:prstGeom prst="rect">
            <a:avLst/>
          </a:prstGeom>
          <a:solidFill>
            <a:srgbClr val="E2E8F1"/>
          </a:solidFill>
          <a:ln>
            <a:solidFill>
              <a:srgbClr val="E2E8F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586BEB8-62C2-6BBB-AC39-3C399562E30A}"/>
              </a:ext>
            </a:extLst>
          </p:cNvPr>
          <p:cNvSpPr txBox="1"/>
          <p:nvPr/>
        </p:nvSpPr>
        <p:spPr>
          <a:xfrm>
            <a:off x="-10269" y="1866419"/>
            <a:ext cx="1220226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Role of </a:t>
            </a:r>
            <a:r>
              <a:rPr lang="en-US" sz="1600" b="1" u="sng">
                <a:solidFill>
                  <a:srgbClr val="1B14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kumimoji="0" lang="en-US" sz="1600" b="1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he Marketing Function in </a:t>
            </a:r>
            <a:r>
              <a:rPr lang="en-US" sz="1600" b="1" u="sng">
                <a:solidFill>
                  <a:srgbClr val="1B14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kumimoji="0" lang="en-US" sz="1600" b="1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he Next 12 Months</a:t>
            </a:r>
          </a:p>
        </p:txBody>
      </p:sp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23D456B6-14EB-F95D-595E-55618ABF76DA}"/>
              </a:ext>
            </a:extLst>
          </p:cNvPr>
          <p:cNvGraphicFramePr/>
          <p:nvPr/>
        </p:nvGraphicFramePr>
        <p:xfrm>
          <a:off x="262647" y="1901805"/>
          <a:ext cx="11666117" cy="402870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24A5BA45-30F6-5E2E-2683-01F4D2DF8E03}"/>
              </a:ext>
            </a:extLst>
          </p:cNvPr>
          <p:cNvSpPr txBox="1"/>
          <p:nvPr/>
        </p:nvSpPr>
        <p:spPr>
          <a:xfrm>
            <a:off x="483207" y="6079460"/>
            <a:ext cx="11687274" cy="2077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5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Source: Dentsu, </a:t>
            </a:r>
            <a:r>
              <a:rPr kumimoji="0" lang="en-US" sz="750" b="0" i="1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CMO Navigator: Rethinking Marketing in the Age of AI, </a:t>
            </a:r>
            <a:r>
              <a:rPr kumimoji="0" lang="en-US" sz="75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January 2026.</a:t>
            </a:r>
            <a:endParaRPr kumimoji="0" lang="en-US" sz="750" b="0" i="0" u="none" strike="noStrike" kern="1200" cap="none" spc="0" normalizeH="0" baseline="0" noProof="0">
              <a:ln>
                <a:noFill/>
              </a:ln>
              <a:solidFill>
                <a:srgbClr val="ED3C8D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698751A-1584-7435-D384-8564B00640BB}"/>
              </a:ext>
            </a:extLst>
          </p:cNvPr>
          <p:cNvSpPr/>
          <p:nvPr/>
        </p:nvSpPr>
        <p:spPr>
          <a:xfrm>
            <a:off x="-1" y="0"/>
            <a:ext cx="2435088" cy="316150"/>
          </a:xfrm>
          <a:prstGeom prst="rect">
            <a:avLst/>
          </a:prstGeom>
          <a:solidFill>
            <a:srgbClr val="1B1464"/>
          </a:solidFill>
          <a:ln>
            <a:solidFill>
              <a:srgbClr val="1B146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Roles of the Marketing Function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E9227C03-76C7-2B93-3ED5-452E98572771}"/>
              </a:ext>
            </a:extLst>
          </p:cNvPr>
          <p:cNvSpPr/>
          <p:nvPr/>
        </p:nvSpPr>
        <p:spPr>
          <a:xfrm>
            <a:off x="164249" y="421541"/>
            <a:ext cx="9981700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Marketing functions as a driver of business growth, understanding trends</a:t>
            </a:r>
            <a:r>
              <a:rPr lang="en-US" sz="2600" b="1">
                <a:solidFill>
                  <a:srgbClr val="1B14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innovation and </a:t>
            </a:r>
            <a:r>
              <a:rPr kumimoji="0" lang="en-US" sz="26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brand management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004419D-B2F2-E3C5-B78E-0F5448D7D4F0}"/>
              </a:ext>
            </a:extLst>
          </p:cNvPr>
          <p:cNvSpPr/>
          <p:nvPr/>
        </p:nvSpPr>
        <p:spPr>
          <a:xfrm>
            <a:off x="10267952" y="0"/>
            <a:ext cx="1924048" cy="1671565"/>
          </a:xfrm>
          <a:prstGeom prst="rect">
            <a:avLst/>
          </a:prstGeom>
          <a:noFill/>
          <a:ln w="28575">
            <a:solidFill>
              <a:srgbClr val="ED3C8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27B3177C-B359-9F45-8783-BFC6A387792F}"/>
              </a:ext>
            </a:extLst>
          </p:cNvPr>
          <p:cNvSpPr txBox="1"/>
          <p:nvPr/>
        </p:nvSpPr>
        <p:spPr>
          <a:xfrm>
            <a:off x="10233660" y="-16343"/>
            <a:ext cx="19964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defRPr/>
            </a:pPr>
            <a:r>
              <a:rPr lang="en-US" sz="1000" b="1">
                <a:solidFill>
                  <a:srgbClr val="ED3C8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Scan or click to access more trends &amp; insights</a:t>
            </a:r>
          </a:p>
        </p:txBody>
      </p:sp>
      <p:pic>
        <p:nvPicPr>
          <p:cNvPr id="15" name="Picture 2">
            <a:hlinkClick r:id="rId3"/>
            <a:extLst>
              <a:ext uri="{FF2B5EF4-FFF2-40B4-BE49-F238E27FC236}">
                <a16:creationId xmlns:a16="http://schemas.microsoft.com/office/drawing/2014/main" id="{3DFC9B4D-FD8B-8FCB-0A6A-0523AE54CE9B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8627" t="8925" r="8225" b="7734"/>
          <a:stretch/>
        </p:blipFill>
        <p:spPr bwMode="auto">
          <a:xfrm>
            <a:off x="10676741" y="521763"/>
            <a:ext cx="1106470" cy="11090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97235BE3-E533-9C1A-3637-7FB8719FCECD}"/>
              </a:ext>
            </a:extLst>
          </p:cNvPr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"/>
          <a:stretch/>
        </p:blipFill>
        <p:spPr>
          <a:xfrm>
            <a:off x="483207" y="6519043"/>
            <a:ext cx="11708793" cy="350107"/>
          </a:xfrm>
          <a:prstGeom prst="rect">
            <a:avLst/>
          </a:prstGeom>
        </p:spPr>
      </p:pic>
      <p:sp>
        <p:nvSpPr>
          <p:cNvPr id="17" name="Rectangle 16">
            <a:extLst>
              <a:ext uri="{FF2B5EF4-FFF2-40B4-BE49-F238E27FC236}">
                <a16:creationId xmlns:a16="http://schemas.microsoft.com/office/drawing/2014/main" id="{B2A8C295-5955-9DBC-DF9A-9EA243372EB1}"/>
              </a:ext>
            </a:extLst>
          </p:cNvPr>
          <p:cNvSpPr/>
          <p:nvPr/>
        </p:nvSpPr>
        <p:spPr>
          <a:xfrm>
            <a:off x="483207" y="6533170"/>
            <a:ext cx="1168727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sng" strike="noStrike" kern="1200" cap="none" spc="150" normalizeH="0" baseline="0" noProof="0">
                <a:ln>
                  <a:noFill/>
                </a:ln>
                <a:solidFill>
                  <a:srgbClr val="00BFF2"/>
                </a:solidFill>
                <a:effectLst/>
                <a:uLnTx/>
                <a:uFillTx/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theVAB.com/insights</a:t>
            </a:r>
            <a:endParaRPr kumimoji="0" lang="en-US" sz="1800" b="1" i="0" u="sng" strike="noStrike" kern="1200" cap="none" spc="150" normalizeH="0" baseline="0" noProof="0">
              <a:ln>
                <a:noFill/>
              </a:ln>
              <a:solidFill>
                <a:srgbClr val="00BFF2"/>
              </a:solidFill>
              <a:effectLst/>
              <a:uLnTx/>
              <a:uFillTx/>
              <a:latin typeface="Arial" panose="020B0604020202020204" pitchFamily="34" charset="0"/>
              <a:ea typeface="Open Sans" panose="020B0606030504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>
            <a:hlinkClick r:id="rId7"/>
            <a:extLst>
              <a:ext uri="{FF2B5EF4-FFF2-40B4-BE49-F238E27FC236}">
                <a16:creationId xmlns:a16="http://schemas.microsoft.com/office/drawing/2014/main" id="{F058DBAF-CFFD-272F-801C-9863F9F45C08}"/>
              </a:ext>
            </a:extLst>
          </p:cNvPr>
          <p:cNvSpPr txBox="1">
            <a:spLocks/>
          </p:cNvSpPr>
          <p:nvPr/>
        </p:nvSpPr>
        <p:spPr>
          <a:xfrm>
            <a:off x="-3" y="6285531"/>
            <a:ext cx="12202272" cy="261610"/>
          </a:xfrm>
          <a:prstGeom prst="rect">
            <a:avLst/>
          </a:prstGeom>
          <a:solidFill>
            <a:srgbClr val="ED3C8D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lvl="0" algn="ctr">
              <a:defRPr/>
            </a:pPr>
            <a:r>
              <a:rPr lang="en-US" sz="1100" b="1" i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Click here to download related content from VAB,</a:t>
            </a:r>
            <a:r>
              <a:rPr kumimoji="0" lang="en-US" sz="1100" b="1" i="1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 </a:t>
            </a:r>
            <a:r>
              <a:rPr kumimoji="0" lang="en-US" sz="1100" b="1" i="1" u="none" strike="noStrike" kern="1200" cap="none" spc="0" normalizeH="0" baseline="0" noProof="0">
                <a:ln>
                  <a:noFill/>
                </a:ln>
                <a:solidFill>
                  <a:srgbClr val="FFE60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‘</a:t>
            </a:r>
            <a:r>
              <a:rPr kumimoji="0" lang="en-US" sz="1100" b="1" i="1" u="sng" strike="noStrike" kern="1200" cap="none" spc="0" normalizeH="0" baseline="0" noProof="0">
                <a:ln>
                  <a:noFill/>
                </a:ln>
                <a:solidFill>
                  <a:srgbClr val="FFE60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Keeping Up With The KPIs: 10 Key Questions Answered by Marketers to Understand Priorities Across Businesses</a:t>
            </a:r>
            <a:r>
              <a:rPr kumimoji="0" lang="en-US" sz="1100" b="1" i="1" u="none" strike="noStrike" kern="1200" cap="none" spc="0" normalizeH="0" baseline="0" noProof="0">
                <a:ln>
                  <a:noFill/>
                </a:ln>
                <a:solidFill>
                  <a:srgbClr val="FFE60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’</a:t>
            </a:r>
            <a:endParaRPr kumimoji="0" lang="en-US" sz="1100" b="1" i="1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069993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91</Words>
  <Application>Microsoft Office PowerPoint</Application>
  <PresentationFormat>Widescreen</PresentationFormat>
  <Paragraphs>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Helvetica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Dylan Breger</dc:creator>
  <cp:lastModifiedBy>Dylan Breger</cp:lastModifiedBy>
  <cp:revision>1</cp:revision>
  <dcterms:created xsi:type="dcterms:W3CDTF">2026-04-07T16:52:09Z</dcterms:created>
  <dcterms:modified xsi:type="dcterms:W3CDTF">2026-04-07T16:52:28Z</dcterms:modified>
</cp:coreProperties>
</file>