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4-07T16:37:17.147" v="0"/>
      <pc:docMkLst>
        <pc:docMk/>
      </pc:docMkLst>
      <pc:sldChg chg="add">
        <pc:chgData name="Dylan Breger" userId="9b3da09f-10fe-42ec-9aa5-9fa2a3e9cc20" providerId="ADAL" clId="{F98534C6-B0C5-430B-9C0B-35D9871B4C23}" dt="2026-04-07T16:37:17.147" v="0"/>
        <pc:sldMkLst>
          <pc:docMk/>
          <pc:sldMk cId="6455733" sldId="214747436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Take Action After Seeing Ads</c:v>
                </c:pt>
              </c:strCache>
            </c:strRef>
          </c:tx>
          <c:spPr>
            <a:solidFill>
              <a:srgbClr val="00BFF2"/>
            </a:solidFill>
          </c:spPr>
          <c:dPt>
            <c:idx val="0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B13-4888-B1BB-A270157AEEB4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13-4888-B1BB-A270157AEEB4}"/>
              </c:ext>
            </c:extLst>
          </c:dPt>
          <c:dLbls>
            <c:dLbl>
              <c:idx val="0"/>
              <c:layout>
                <c:manualLayout>
                  <c:x val="0.2133412518668267"/>
                  <c:y val="-9.05913273807083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BFF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828793596291333"/>
                      <c:h val="0.219683608524843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B13-4888-B1BB-A270157AEEB4}"/>
                </c:ext>
              </c:extLst>
            </c:dLbl>
            <c:dLbl>
              <c:idx val="1"/>
              <c:layout>
                <c:manualLayout>
                  <c:x val="-0.1441223532310805"/>
                  <c:y val="-4.15209569376852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ED3C8D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13-4888-B1BB-A270157AEE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Traditional TV</c:v>
                </c:pt>
                <c:pt idx="1">
                  <c:v>Streaming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0.73</c:v>
                </c:pt>
                <c:pt idx="1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13-4888-B1BB-A270157AEE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Arabic Typesetting" panose="020F0502020204030204" pitchFamily="66" charset="-78"/>
          <a:cs typeface="Arabic Typesetting" panose="020F0502020204030204" pitchFamily="66" charset="-78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E3882-2C02-45B2-797E-06CC6ED22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202B55-1ABC-3696-B811-99CF4B337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70B02-B63D-2283-1681-1BEE66A91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F5298-E690-0F56-3C93-CD2A00E32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46C4D-0E93-C657-A979-597D588AD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3847F-B830-5446-A72C-4AB7FB55E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311F97-F378-B371-DE5F-A12E2AAB9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AC052-6A44-C699-2273-356C94A9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5CF0D-E8EA-0BDF-A592-178B0611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D667A-6872-80E8-974A-6BB2A51A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1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92C824-16C9-6B4D-9DB9-6A4AEEFC0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D78CD-ED06-9C0A-751A-D039E0FCD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A3CAE-E659-A155-4DBA-2022AB206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79C08-432E-CC64-4263-FA484F979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E1095-6910-C0CA-D2D5-9A3D4ED3A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1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76B95-62BD-2FB1-619C-359AC2497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8E9A8-0CFD-2BC9-610F-EC02E9414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BA315-4937-647F-0ACC-A200233A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040C6-9EF3-8B3E-53FF-A58FCD6D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72D60-6571-ED48-3151-E6D3FFFDD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5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7D14-5368-BF5A-85ED-A46D055C0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1C676-D302-F8C9-64F5-7B72941FC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917BF-929B-BF9D-9D34-2C2920DFF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6321F-FF42-4492-890C-B5ED61545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544E0-1757-224F-2EB3-B8EF6A60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5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A5D2-9CBB-D1DD-2040-544F294A8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460CB-D1AD-1D9B-98EE-9976F62F9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CF0195-A03A-4B26-C4FC-BF34C7B1B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257FC-0590-35E2-E8FC-D542BA6E7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34B18-A986-9C6D-70BE-CFD7E956F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F0580-3C2B-10D8-005E-23987F7D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0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3FAB7-D573-1841-FE09-822BA2867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CC5A2-47BD-6817-1CA9-FF992A5D0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340D2F-0AC5-E8DC-8DB2-556AB4555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819849-CBCA-308F-2AD4-ADE1E58F0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E97189-91C8-C8FB-6078-C22DC79FD6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E83BE-AF08-5A7A-4540-097958499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01B8B4-19ED-6838-3731-491891CF3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5166E2-2EF7-FDD4-D576-747C977C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4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B8661-D00D-406E-1EFA-04E5DE390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50ADC6-FA4D-99B8-0734-69002CF72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3257ED-99FF-B504-CDAD-E14E3097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247FF-A90B-DBBA-3FB4-7A5E85A8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0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CBC57C-49E2-E291-560E-D23E58C8D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7A5B9-ED32-5A36-23BA-39139A6BC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874-4D6E-E94F-CF85-BF62B9D1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2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8C1D5-1BB0-49D0-359F-2330E4DC9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2E6C6-B387-86FD-7098-2B7B69777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395D4-A182-F9AC-758A-1F896C61A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5B22E-CB0C-43A9-0848-578220228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FBA96-41C2-62A5-62BA-4CBA78BCC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795D9-B782-A7C5-35BC-7A6E3064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3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5010D-C500-94E2-A9EA-980DA36BC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06ED27-2433-F4E8-CAA1-9CBB4E93D7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2E1F5-683F-D2FC-AC4B-F15882303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901FD-E15A-8F95-881F-C5F1E65A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B35F4-BC5A-3C72-027C-74DFB5FFE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8E59C-4CFD-A4AF-48E2-CBECD3EB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1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A1D19E-13BC-C515-620E-21D1F4B02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B5A79-5C70-7DE1-DBC4-8E065CCC1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AE3B2-BB8E-1644-F78D-507CDB599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6A0CDE-2FA9-4829-BFBC-7316E80DBCC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4EB59-E17A-2DBA-0759-BB8FAFEBE1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DCD1C-CC2B-EDFF-092C-21B4698C33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272CB6-9862-492E-95D3-4CA859999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98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comcastadvertising.com/insights/research-reports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04F13B83-BB94-04D4-95BD-001FC1950614}"/>
              </a:ext>
            </a:extLst>
          </p:cNvPr>
          <p:cNvSpPr>
            <a:spLocks/>
          </p:cNvSpPr>
          <p:nvPr/>
        </p:nvSpPr>
        <p:spPr>
          <a:xfrm>
            <a:off x="6096000" y="1698993"/>
            <a:ext cx="6106268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6D3581-344D-1A21-4891-FC3EE0DF4F16}"/>
              </a:ext>
            </a:extLst>
          </p:cNvPr>
          <p:cNvSpPr>
            <a:spLocks/>
          </p:cNvSpPr>
          <p:nvPr/>
        </p:nvSpPr>
        <p:spPr>
          <a:xfrm>
            <a:off x="1" y="1698993"/>
            <a:ext cx="6095999" cy="5170157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318FFD-04D3-6F6B-D428-76F5C95C143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11D1ED9-60BF-29E8-6D35-23398BEDEE0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7A3691-A3C6-2B48-56EE-462C7DF0A46C}"/>
              </a:ext>
            </a:extLst>
          </p:cNvPr>
          <p:cNvSpPr/>
          <p:nvPr/>
        </p:nvSpPr>
        <p:spPr>
          <a:xfrm>
            <a:off x="0" y="0"/>
            <a:ext cx="2910348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Relevant TV Ads Drive Consumer Action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D32DED-362D-7032-D91D-16AA49CC72CE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Relevant TV ads drive attention and action, with nearly three-quarters of conversions being attributable to traditional TV</a:t>
            </a:r>
          </a:p>
        </p:txBody>
      </p:sp>
      <p:sp>
        <p:nvSpPr>
          <p:cNvPr id="12" name="TextBox 11">
            <a:hlinkClick r:id="rId4"/>
            <a:extLst>
              <a:ext uri="{FF2B5EF4-FFF2-40B4-BE49-F238E27FC236}">
                <a16:creationId xmlns:a16="http://schemas.microsoft.com/office/drawing/2014/main" id="{AC976E03-E9A6-AFE3-115F-32BD7A4B9CEE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Comcast Advertising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DAA621-A204-228A-ECC9-29DAFB814BA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0331C5-B396-4C05-2197-08DC304ECA0D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TV attribution insights</a:t>
            </a:r>
          </a:p>
        </p:txBody>
      </p:sp>
      <p:pic>
        <p:nvPicPr>
          <p:cNvPr id="15" name="Picture 2">
            <a:hlinkClick r:id="rId5"/>
            <a:extLst>
              <a:ext uri="{FF2B5EF4-FFF2-40B4-BE49-F238E27FC236}">
                <a16:creationId xmlns:a16="http://schemas.microsoft.com/office/drawing/2014/main" id="{1C86B0AF-D0A2-BB3C-F1C9-956F1D6A72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13BCC64B-D1EA-D0F1-874D-3E6E4598C1F9}"/>
              </a:ext>
            </a:extLst>
          </p:cNvPr>
          <p:cNvSpPr txBox="1"/>
          <p:nvPr/>
        </p:nvSpPr>
        <p:spPr>
          <a:xfrm>
            <a:off x="502257" y="604983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Comcast Advertising,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Comcast Advertising Report: Actionable Advice for the Modern TV Advertiser,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2026.</a:t>
            </a:r>
          </a:p>
        </p:txBody>
      </p:sp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4607AA73-E225-3981-D557-0BBF35C575A8}"/>
              </a:ext>
            </a:extLst>
          </p:cNvPr>
          <p:cNvGraphicFramePr/>
          <p:nvPr/>
        </p:nvGraphicFramePr>
        <p:xfrm>
          <a:off x="6373369" y="2507639"/>
          <a:ext cx="5551533" cy="3364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10E6BCDE-7394-377A-EC80-69D545685500}"/>
              </a:ext>
            </a:extLst>
          </p:cNvPr>
          <p:cNvSpPr txBox="1"/>
          <p:nvPr/>
        </p:nvSpPr>
        <p:spPr>
          <a:xfrm>
            <a:off x="6096000" y="2104166"/>
            <a:ext cx="6106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Audiences are taking an action after seeing ads on TV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D9B1A93-2619-2CC6-37CF-F4716D2EE30A}"/>
              </a:ext>
            </a:extLst>
          </p:cNvPr>
          <p:cNvSpPr/>
          <p:nvPr/>
        </p:nvSpPr>
        <p:spPr>
          <a:xfrm>
            <a:off x="9813656" y="5411374"/>
            <a:ext cx="2259609" cy="65202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average, </a:t>
            </a:r>
            <a:r>
              <a:rPr lang="en-US" sz="12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73%</a:t>
            </a: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converting households can be attributed to traditional TV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3351E8D-64F5-2DE4-9210-BFAD5B0F09F4}"/>
              </a:ext>
            </a:extLst>
          </p:cNvPr>
          <p:cNvSpPr txBox="1"/>
          <p:nvPr/>
        </p:nvSpPr>
        <p:spPr>
          <a:xfrm>
            <a:off x="284447" y="4363542"/>
            <a:ext cx="2432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 higher</a:t>
            </a:r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unaided recall for relevant ads</a:t>
            </a:r>
            <a:endParaRPr lang="en-US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D7C2A6A-979D-F76D-78B9-D28575325C94}"/>
              </a:ext>
            </a:extLst>
          </p:cNvPr>
          <p:cNvSpPr txBox="1"/>
          <p:nvPr/>
        </p:nvSpPr>
        <p:spPr>
          <a:xfrm>
            <a:off x="3015259" y="4363542"/>
            <a:ext cx="2432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5.2x higher</a:t>
            </a:r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 purchase intent</a:t>
            </a:r>
            <a:endParaRPr lang="en-US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39F17D9-E57B-3786-85DC-29DC7D0556F3}"/>
              </a:ext>
            </a:extLst>
          </p:cNvPr>
          <p:cNvSpPr txBox="1"/>
          <p:nvPr/>
        </p:nvSpPr>
        <p:spPr>
          <a:xfrm>
            <a:off x="686186" y="2145054"/>
            <a:ext cx="4723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Viewers report being twice as engaged when ads are relevant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13FCC62F-EBDE-15D4-F3F3-81D7D1DA0E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05" y="3300370"/>
            <a:ext cx="964984" cy="96498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E2B353B-EF68-3999-5B29-10598A6BA79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80" y="3381316"/>
            <a:ext cx="877258" cy="877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E90007-96A0-4CDE-9EE5-39B0AB9C537D}"/>
</file>

<file path=customXml/itemProps2.xml><?xml version="1.0" encoding="utf-8"?>
<ds:datastoreItem xmlns:ds="http://schemas.openxmlformats.org/officeDocument/2006/customXml" ds:itemID="{56F7BF1A-ABDA-4DDB-B1D5-22DD7EA3BBD8}"/>
</file>

<file path=customXml/itemProps3.xml><?xml version="1.0" encoding="utf-8"?>
<ds:datastoreItem xmlns:ds="http://schemas.openxmlformats.org/officeDocument/2006/customXml" ds:itemID="{B1ADB750-99D2-4F4C-8C0B-48CF6202C80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2026-04-07T16:37:14Z</dcterms:created>
  <dcterms:modified xsi:type="dcterms:W3CDTF">2026-04-07T16:37:24Z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