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98534C6-B0C5-430B-9C0B-35D9871B4C23}"/>
    <pc:docChg chg="addSld modSld">
      <pc:chgData name="Dylan Breger" userId="9b3da09f-10fe-42ec-9aa5-9fa2a3e9cc20" providerId="ADAL" clId="{F98534C6-B0C5-430B-9C0B-35D9871B4C23}" dt="2026-04-07T16:48:03.614" v="0"/>
      <pc:docMkLst>
        <pc:docMk/>
      </pc:docMkLst>
      <pc:sldChg chg="add">
        <pc:chgData name="Dylan Breger" userId="9b3da09f-10fe-42ec-9aa5-9fa2a3e9cc20" providerId="ADAL" clId="{F98534C6-B0C5-430B-9C0B-35D9871B4C23}" dt="2026-04-07T16:48:03.614" v="0"/>
        <pc:sldMkLst>
          <pc:docMk/>
          <pc:sldMk cId="825081035" sldId="21474743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65A97-7919-7F9D-5068-B76E7DD8D6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E197E0-FE75-75D9-8351-682D52F37F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1B186F-534D-9A57-6B5B-0ED729C2D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F0884-FA57-7365-735C-13676B16A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52DC7B-EA23-DBE8-84EC-025F3EE6D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3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6E04F-67A3-699D-B9E8-93FB4EBF1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FF88AA-625D-D52E-33DB-0647428400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EDFB8-A5C2-5F71-8E61-C70EFE07C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E95A4-7EFF-0CC2-17AC-59C036D3C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56A172-94E0-9F7E-BAE3-B558873BC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567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19CA9A-3178-92A7-260E-EB2E9CAAC7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74620D-92DD-16A4-F480-62D98D3CF7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B33306-2614-43B1-3BFA-12F001128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4284-6DD5-2198-6C6D-FAA53F935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B527B-D986-ED46-2B64-B35D8F39E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975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6D33B-F277-9E19-6A85-04EF6EDC1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2A8D8-5A99-0A13-1D47-2AB6B50FCF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FE609-4857-D167-5B9F-6A0EC681D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D951C-07C4-B4ED-C4CE-DEEC0E4CB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0D0A3-1B34-3520-E650-F9E9EC5D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98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9DDE51-7769-FA93-3476-325283AA0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E0EA2B-C5AD-EDDB-CAFB-66A3F7569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4207E-F71A-9ABC-3DE5-77898D2AD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57B41-126F-26A6-E7FE-493EA2545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F69CFC-6771-F887-C7AD-F2EFF5C59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23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12F38-8E74-9261-D069-979B2618B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0F922-31F2-B5C6-F4FE-455890D10B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5A0DF6-DF7C-372C-7C14-BFF24E613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396A4A-3D4F-1DA5-C373-F27AD770B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9F973F-9ACE-62BA-9959-66C90866E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BB897A-210C-1A0C-2A41-6495315FC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43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75390-B9B8-CFFF-7A38-E854BB2A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0E2BB6-431E-7955-D6A8-205FC17FE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449AE-63BC-5FD2-CAF8-733C9FE9E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BD594-2F70-E2D8-CF39-C2DE02691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79C63F-C040-53B0-38CB-324EF1943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D5901E-ED35-3FB0-3C19-32F942E28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ABE7F7-43FB-753C-F5A3-B9106CD51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94EC74-997E-A249-E8E4-9865AD2E8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394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D1137-475E-788F-D0B7-2BFD9F291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5ECF63-C30B-3B3B-99E9-311458C9C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203E49-CB5E-9FAF-F513-A6D70704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156543-EB87-2716-2002-195EA21E4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2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53D00-6A8B-8B79-5887-215CE430B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8A6AF1-72D4-B54E-857B-E2305BE0A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43F035-19F2-851E-024D-5FFBD229E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209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4BAA8-77DB-1CD2-60EA-B3687FF61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94E40-BB7D-BD0D-374B-9249494E2D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65590E-2090-336B-C480-C08395916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046398-47B2-30FB-2AE0-A3DE2377F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BD322-6A5C-B650-3D79-10451E52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23799-5675-9748-4444-3CAD9D7C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661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73AD6-76DE-AB31-54CD-92FC85B6F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00DD9E-B801-D326-F154-136FB79E0B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CC353-0853-0AC7-7AAC-BDF0496FE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2EED67-6376-0FF5-4D7E-FEAB12128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A8E51F-C020-CD3A-4B15-B3F1E12BF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20736-903A-8A54-31B1-1986E21C0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449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42523D-FBC1-597C-E918-F5E8AEF32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F985A-7D7E-DBE4-53D1-1CF89494A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79F29-2358-B283-84DC-3B6043B5DC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0DE01F-4659-4095-BDF4-1822FE774B4B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8A549-6451-B4D6-B4BC-AF65FF5B4C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704AA-69E7-3613-4EE3-40F5DD574C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B845C2-E8EF-4953-AD48-6B42B94E1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11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insight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roximic.com/home/Resources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?utm_source=grab-and-go&amp;utm_medium=vab-insights&amp;utm_campaign=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3500E3-F220-2119-130C-B940EE184149}"/>
              </a:ext>
            </a:extLst>
          </p:cNvPr>
          <p:cNvSpPr>
            <a:spLocks/>
          </p:cNvSpPr>
          <p:nvPr/>
        </p:nvSpPr>
        <p:spPr>
          <a:xfrm>
            <a:off x="3543300" y="1697622"/>
            <a:ext cx="8648700" cy="5160378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957762D-5B47-81F7-0F21-4092AE9DD074}"/>
              </a:ext>
            </a:extLst>
          </p:cNvPr>
          <p:cNvSpPr>
            <a:spLocks/>
          </p:cNvSpPr>
          <p:nvPr/>
        </p:nvSpPr>
        <p:spPr>
          <a:xfrm>
            <a:off x="1" y="1698994"/>
            <a:ext cx="3543299" cy="4820050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044D311-EE49-5AB1-963E-98446F0FAB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87C0C482-3F50-5680-D2AD-10D723915A05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4C0B52-A850-5B64-DBB9-E93DBD2784C4}"/>
              </a:ext>
            </a:extLst>
          </p:cNvPr>
          <p:cNvSpPr txBox="1"/>
          <p:nvPr/>
        </p:nvSpPr>
        <p:spPr>
          <a:xfrm>
            <a:off x="3575088" y="6062584"/>
            <a:ext cx="8648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Source: </a:t>
            </a:r>
            <a:r>
              <a:rPr lang="en-US" sz="800" kern="1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Proximic by Comscore, </a:t>
            </a:r>
            <a:r>
              <a:rPr lang="en-US" sz="800" i="1" kern="1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of Programmatic 2026. </a:t>
            </a:r>
            <a:r>
              <a:rPr lang="en-US" sz="800" kern="1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a survey of 200 industry decision-makers.</a:t>
            </a:r>
            <a:endParaRPr kumimoji="0" lang="en-US" sz="1050" b="0" i="1" u="none" strike="noStrike" kern="1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4AEE45-8B65-2FEB-AFF9-C47D17D96368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F0387B-92CF-8847-1568-F118F3735F6F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programmatic insights</a:t>
            </a:r>
          </a:p>
        </p:txBody>
      </p:sp>
      <p:pic>
        <p:nvPicPr>
          <p:cNvPr id="14" name="Picture 2">
            <a:hlinkClick r:id="rId4"/>
            <a:extLst>
              <a:ext uri="{FF2B5EF4-FFF2-40B4-BE49-F238E27FC236}">
                <a16:creationId xmlns:a16="http://schemas.microsoft.com/office/drawing/2014/main" id="{AA9D235A-D66F-769C-E517-331360D7CF0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0CFE3A43-6C66-41E3-9529-F27E773974F0}"/>
              </a:ext>
            </a:extLst>
          </p:cNvPr>
          <p:cNvSpPr/>
          <p:nvPr/>
        </p:nvSpPr>
        <p:spPr>
          <a:xfrm>
            <a:off x="1" y="-1"/>
            <a:ext cx="3708400" cy="291603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Programmatic: Curated Supply vs. Open Exchange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D632692-2AC6-60DA-2875-05A9585BC5EA}"/>
              </a:ext>
            </a:extLst>
          </p:cNvPr>
          <p:cNvSpPr/>
          <p:nvPr/>
        </p:nvSpPr>
        <p:spPr>
          <a:xfrm>
            <a:off x="75405" y="440921"/>
            <a:ext cx="1007748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Many marketers prefer curated programmatic solutions for their access to exclusive high-quality, brand safe impressions</a:t>
            </a:r>
          </a:p>
        </p:txBody>
      </p:sp>
      <p:sp>
        <p:nvSpPr>
          <p:cNvPr id="26" name="TextBox 25">
            <a:hlinkClick r:id="rId6"/>
            <a:extLst>
              <a:ext uri="{FF2B5EF4-FFF2-40B4-BE49-F238E27FC236}">
                <a16:creationId xmlns:a16="http://schemas.microsoft.com/office/drawing/2014/main" id="{C097B8D0-FBC1-B6FB-5A2F-71A546E336F9}"/>
              </a:ext>
            </a:extLst>
          </p:cNvPr>
          <p:cNvSpPr txBox="1">
            <a:spLocks/>
          </p:cNvSpPr>
          <p:nvPr/>
        </p:nvSpPr>
        <p:spPr>
          <a:xfrm>
            <a:off x="-31791" y="6289399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to see more from </a:t>
            </a:r>
            <a:r>
              <a:rPr lang="en-US" sz="1200" b="1" i="1" u="sng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Proximic by 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Comscore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88F26DE-659A-CEDA-6592-5FAFD08609F0}"/>
              </a:ext>
            </a:extLst>
          </p:cNvPr>
          <p:cNvSpPr txBox="1"/>
          <p:nvPr/>
        </p:nvSpPr>
        <p:spPr>
          <a:xfrm>
            <a:off x="405433" y="2622005"/>
            <a:ext cx="27324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ln w="19050">
                  <a:noFill/>
                </a:ln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51%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DF6D5AE-E731-3EFB-1921-58C3D6CCD846}"/>
              </a:ext>
            </a:extLst>
          </p:cNvPr>
          <p:cNvSpPr txBox="1"/>
          <p:nvPr/>
        </p:nvSpPr>
        <p:spPr>
          <a:xfrm>
            <a:off x="0" y="3987800"/>
            <a:ext cx="35432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respondents anticipate </a:t>
            </a:r>
            <a:r>
              <a:rPr lang="en-US" sz="2000" b="1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exchange inventory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make up </a:t>
            </a:r>
            <a:r>
              <a:rPr lang="en-US" sz="2000" b="1">
                <a:solidFill>
                  <a:srgbClr val="FFE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 than 40% </a:t>
            </a:r>
            <a:r>
              <a:rPr lang="en-US"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their programmatic spend*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7FC6B5E-BD47-DFC7-2610-CB9695EFECDF}"/>
              </a:ext>
            </a:extLst>
          </p:cNvPr>
          <p:cNvCxnSpPr/>
          <p:nvPr/>
        </p:nvCxnSpPr>
        <p:spPr>
          <a:xfrm>
            <a:off x="3708400" y="4006850"/>
            <a:ext cx="8373181" cy="0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02DB1006-54AD-DE85-7527-3151D54D991D}"/>
              </a:ext>
            </a:extLst>
          </p:cNvPr>
          <p:cNvSpPr txBox="1"/>
          <p:nvPr/>
        </p:nvSpPr>
        <p:spPr>
          <a:xfrm>
            <a:off x="3569954" y="1764297"/>
            <a:ext cx="8595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that agree each type of curation are important for programmatic strategy in 2026</a:t>
            </a:r>
          </a:p>
          <a:p>
            <a:pPr algn="ctr"/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(Top 2 Box)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DD888E-AE9B-5FBF-AA95-3A7C2A872750}"/>
              </a:ext>
            </a:extLst>
          </p:cNvPr>
          <p:cNvSpPr txBox="1"/>
          <p:nvPr/>
        </p:nvSpPr>
        <p:spPr>
          <a:xfrm>
            <a:off x="3668583" y="2991906"/>
            <a:ext cx="2785442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Curated marketplaces, private marketplace, or deal ID-based premium supply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E218758-3DB5-87AD-77E2-70D4639E953C}"/>
              </a:ext>
            </a:extLst>
          </p:cNvPr>
          <p:cNvSpPr txBox="1"/>
          <p:nvPr/>
        </p:nvSpPr>
        <p:spPr>
          <a:xfrm>
            <a:off x="6474930" y="2991906"/>
            <a:ext cx="27854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Agency / trading desk</a:t>
            </a:r>
            <a:br>
              <a:rPr lang="en-US" sz="15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curated solutions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BE1EFD-B60B-FE7C-1411-8650C1FA2551}"/>
              </a:ext>
            </a:extLst>
          </p:cNvPr>
          <p:cNvSpPr txBox="1"/>
          <p:nvPr/>
        </p:nvSpPr>
        <p:spPr>
          <a:xfrm>
            <a:off x="9296963" y="2991906"/>
            <a:ext cx="27854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Publisher-direct</a:t>
            </a:r>
            <a:br>
              <a:rPr lang="en-US" sz="15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b="1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curated packages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9028FD8-6F7F-9ADF-6736-EF611A98C6CF}"/>
              </a:ext>
            </a:extLst>
          </p:cNvPr>
          <p:cNvSpPr txBox="1"/>
          <p:nvPr/>
        </p:nvSpPr>
        <p:spPr>
          <a:xfrm>
            <a:off x="4404947" y="2278335"/>
            <a:ext cx="1312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rgbClr val="1B1464"/>
                  </a:solidFill>
                </a:ln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EFA0786-855C-D606-70FA-2DF3A50504A5}"/>
              </a:ext>
            </a:extLst>
          </p:cNvPr>
          <p:cNvSpPr txBox="1"/>
          <p:nvPr/>
        </p:nvSpPr>
        <p:spPr>
          <a:xfrm>
            <a:off x="7238634" y="2278335"/>
            <a:ext cx="1312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rgbClr val="1B1464"/>
                  </a:solidFill>
                </a:ln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F6B359-290A-5D80-3D00-99A00064AE97}"/>
              </a:ext>
            </a:extLst>
          </p:cNvPr>
          <p:cNvSpPr txBox="1"/>
          <p:nvPr/>
        </p:nvSpPr>
        <p:spPr>
          <a:xfrm>
            <a:off x="10033327" y="2278335"/>
            <a:ext cx="1312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rgbClr val="1B1464"/>
                  </a:solidFill>
                </a:ln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853A304-436A-1919-4A2D-BB52B1DAEDC2}"/>
              </a:ext>
            </a:extLst>
          </p:cNvPr>
          <p:cNvSpPr txBox="1"/>
          <p:nvPr/>
        </p:nvSpPr>
        <p:spPr>
          <a:xfrm>
            <a:off x="3562349" y="4109021"/>
            <a:ext cx="8595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Reasons buyers choose curated supply over open exchange</a:t>
            </a:r>
          </a:p>
          <a:p>
            <a:pPr algn="ctr"/>
            <a:r>
              <a:rPr lang="en-US" sz="1200">
                <a:solidFill>
                  <a:srgbClr val="1B146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(Select all that apply, top 4 responses)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34D1715-C4F6-256C-AF58-13F08A43E431}"/>
              </a:ext>
            </a:extLst>
          </p:cNvPr>
          <p:cNvSpPr txBox="1"/>
          <p:nvPr/>
        </p:nvSpPr>
        <p:spPr>
          <a:xfrm>
            <a:off x="3588573" y="5379850"/>
            <a:ext cx="20528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Helps ensure buys on high-quality inventory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7257F2C-34B1-E747-96B7-091516248C7F}"/>
              </a:ext>
            </a:extLst>
          </p:cNvPr>
          <p:cNvSpPr txBox="1"/>
          <p:nvPr/>
        </p:nvSpPr>
        <p:spPr>
          <a:xfrm>
            <a:off x="3953074" y="4666279"/>
            <a:ext cx="1312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75%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6DA91CD-364C-6E3A-292C-B4C1C19FD7D3}"/>
              </a:ext>
            </a:extLst>
          </p:cNvPr>
          <p:cNvSpPr txBox="1"/>
          <p:nvPr/>
        </p:nvSpPr>
        <p:spPr>
          <a:xfrm>
            <a:off x="5718055" y="5379850"/>
            <a:ext cx="20528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Provides access to exclusive inventory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F26E2BE-7B4C-95AE-03D8-B232865312DB}"/>
              </a:ext>
            </a:extLst>
          </p:cNvPr>
          <p:cNvSpPr txBox="1"/>
          <p:nvPr/>
        </p:nvSpPr>
        <p:spPr>
          <a:xfrm>
            <a:off x="6082556" y="4666279"/>
            <a:ext cx="1312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70%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B0CC8E4-C441-F622-78FB-661E8C4F61CA}"/>
              </a:ext>
            </a:extLst>
          </p:cNvPr>
          <p:cNvSpPr txBox="1"/>
          <p:nvPr/>
        </p:nvSpPr>
        <p:spPr>
          <a:xfrm>
            <a:off x="7840995" y="5379850"/>
            <a:ext cx="22603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Reduces buying on MFAs or low-quality inventory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822442A-6E64-BEDF-AC04-4D3E431347D4}"/>
              </a:ext>
            </a:extLst>
          </p:cNvPr>
          <p:cNvSpPr txBox="1"/>
          <p:nvPr/>
        </p:nvSpPr>
        <p:spPr>
          <a:xfrm>
            <a:off x="8318769" y="4666279"/>
            <a:ext cx="1312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61%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59B970E-1C66-7353-350B-72B59F90B0A9}"/>
              </a:ext>
            </a:extLst>
          </p:cNvPr>
          <p:cNvSpPr txBox="1"/>
          <p:nvPr/>
        </p:nvSpPr>
        <p:spPr>
          <a:xfrm>
            <a:off x="10100002" y="5368389"/>
            <a:ext cx="205288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300" b="1"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Reduces brand safety and suitability risks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A12D80E-86F3-D829-36A8-8A85AA61804E}"/>
              </a:ext>
            </a:extLst>
          </p:cNvPr>
          <p:cNvSpPr txBox="1"/>
          <p:nvPr/>
        </p:nvSpPr>
        <p:spPr>
          <a:xfrm>
            <a:off x="10464503" y="4673868"/>
            <a:ext cx="1312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ln w="12700">
                  <a:solidFill>
                    <a:srgbClr val="1B1464"/>
                  </a:solidFill>
                </a:ln>
                <a:solidFill>
                  <a:srgbClr val="4EBEA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61%</a:t>
            </a:r>
          </a:p>
        </p:txBody>
      </p:sp>
    </p:spTree>
    <p:extLst>
      <p:ext uri="{BB962C8B-B14F-4D97-AF65-F5344CB8AC3E}">
        <p14:creationId xmlns:p14="http://schemas.microsoft.com/office/powerpoint/2010/main" val="825081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101099B-3C70-4524-86A4-42CD6A224CF1}"/>
</file>

<file path=customXml/itemProps2.xml><?xml version="1.0" encoding="utf-8"?>
<ds:datastoreItem xmlns:ds="http://schemas.openxmlformats.org/officeDocument/2006/customXml" ds:itemID="{F69DC6A3-191E-45F2-B767-272E44D41EF7}"/>
</file>

<file path=customXml/itemProps3.xml><?xml version="1.0" encoding="utf-8"?>
<ds:datastoreItem xmlns:ds="http://schemas.openxmlformats.org/officeDocument/2006/customXml" ds:itemID="{06E336C7-23F6-4FD4-A989-3B153A59B142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2026-04-07T16:48:02Z</dcterms:created>
  <dcterms:modified xsi:type="dcterms:W3CDTF">2026-04-07T16:48:14Z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